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handoutMasterIdLst>
    <p:handoutMasterId r:id="rId12"/>
  </p:handoutMasterIdLst>
  <p:sldIdLst>
    <p:sldId id="282" r:id="rId2"/>
    <p:sldId id="276" r:id="rId3"/>
    <p:sldId id="275" r:id="rId4"/>
    <p:sldId id="277" r:id="rId5"/>
    <p:sldId id="320" r:id="rId6"/>
    <p:sldId id="323" r:id="rId7"/>
    <p:sldId id="324" r:id="rId8"/>
    <p:sldId id="308" r:id="rId9"/>
    <p:sldId id="309" r:id="rId10"/>
    <p:sldId id="322" r:id="rId11"/>
  </p:sldIdLst>
  <p:sldSz cx="9144000" cy="6858000" type="screen4x3"/>
  <p:notesSz cx="6797675" cy="9926638"/>
  <p:embeddedFontLst>
    <p:embeddedFont>
      <p:font typeface="맑은 고딕" panose="020B0503020000020004" pitchFamily="50" charset="-127"/>
      <p:regular r:id="rId13"/>
      <p:bold r:id="rId14"/>
    </p:embeddedFont>
    <p:embeddedFont>
      <p:font typeface="나눔스퀘어라운드 ExtraBold" panose="020B0600000101010101" pitchFamily="50" charset="-127"/>
      <p:bold r:id="rId15"/>
    </p:embeddedFont>
    <p:embeddedFont>
      <p:font typeface="나눔스퀘어라운드 Bold" panose="020B0600000101010101" pitchFamily="50" charset="-127"/>
      <p:bold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기동" initials="이" lastIdx="0" clrIdx="0">
    <p:extLst>
      <p:ext uri="{19B8F6BF-5375-455C-9EA6-DF929625EA0E}">
        <p15:presenceInfo xmlns:p15="http://schemas.microsoft.com/office/powerpoint/2012/main" userId="이기동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4D3F"/>
    <a:srgbClr val="DD3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45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102" y="858"/>
      </p:cViewPr>
      <p:guideLst>
        <p:guide orient="horz" pos="220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3FAEF3-3D35-40B2-918F-22C643E6A9E2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8EB0B-CE12-42FD-BBD7-5DA8242D11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4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120238" y="2119905"/>
            <a:ext cx="7005311" cy="1186627"/>
          </a:xfrm>
        </p:spPr>
        <p:txBody>
          <a:bodyPr anchor="t" anchorCtr="0"/>
          <a:lstStyle>
            <a:lvl1pPr algn="l">
              <a:defRPr sz="4400" b="1">
                <a:solidFill>
                  <a:srgbClr val="333333"/>
                </a:solidFill>
              </a:defRPr>
            </a:lvl1pPr>
          </a:lstStyle>
          <a:p>
            <a:r>
              <a:rPr lang="ko-KR" altLang="en-US" dirty="0" err="1"/>
              <a:t>차시명</a:t>
            </a:r>
            <a:r>
              <a:rPr lang="ko-KR" altLang="en-US" dirty="0"/>
              <a:t> 입력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12068" y="3609861"/>
            <a:ext cx="7005311" cy="504056"/>
          </a:xfrm>
        </p:spPr>
        <p:txBody>
          <a:bodyPr anchor="ctr"/>
          <a:lstStyle>
            <a:lvl1pPr marL="0" indent="0" algn="l">
              <a:buNone/>
              <a:defRPr b="1">
                <a:solidFill>
                  <a:srgbClr val="33333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err="1"/>
              <a:t>대단원명</a:t>
            </a:r>
            <a:r>
              <a:rPr lang="ko-KR" altLang="en-US" dirty="0"/>
              <a:t> 입력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0" hasCustomPrompt="1"/>
          </p:nvPr>
        </p:nvSpPr>
        <p:spPr>
          <a:xfrm>
            <a:off x="4588780" y="387918"/>
            <a:ext cx="4342949" cy="431800"/>
          </a:xfr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rgbClr val="333333"/>
                </a:solidFill>
              </a:defRPr>
            </a:lvl1pPr>
          </a:lstStyle>
          <a:p>
            <a:pPr lvl="0"/>
            <a:r>
              <a:rPr lang="ko-KR" altLang="en-US" dirty="0"/>
              <a:t>교과서</a:t>
            </a:r>
            <a:r>
              <a:rPr lang="en-US" altLang="ko-KR" dirty="0"/>
              <a:t> OO~OO</a:t>
            </a:r>
            <a:r>
              <a:rPr lang="ko-KR" altLang="en-US" dirty="0" smtClean="0"/>
              <a:t>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수학 익힘 </a:t>
            </a:r>
            <a:r>
              <a:rPr lang="en-US" altLang="ko-KR" dirty="0" smtClean="0"/>
              <a:t>oo~00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97128" y="4266516"/>
            <a:ext cx="4824412" cy="503237"/>
          </a:xfrm>
        </p:spPr>
        <p:txBody>
          <a:bodyPr anchor="ctr">
            <a:noAutofit/>
          </a:bodyPr>
          <a:lstStyle>
            <a:lvl1pPr marL="266700" indent="-266700">
              <a:buFont typeface="Wingdings" pitchFamily="2" charset="2"/>
              <a:buChar char="§"/>
              <a:tabLst>
                <a:tab pos="266700" algn="l"/>
              </a:tabLst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OO~OO</a:t>
            </a:r>
            <a:r>
              <a:rPr lang="ko-KR" altLang="en-US" dirty="0" err="1"/>
              <a:t>차시</a:t>
            </a:r>
            <a:endParaRPr lang="ko-KR" altLang="en-US" dirty="0"/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2354313" y="201809"/>
            <a:ext cx="864096" cy="360040"/>
          </a:xfrm>
        </p:spPr>
        <p:txBody>
          <a:bodyPr anchor="t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1" spc="-100" baseline="0">
                <a:solidFill>
                  <a:srgbClr val="FFE15B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O-O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847703" y="18737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316557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7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2903719" y="799588"/>
            <a:ext cx="4191874" cy="2976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b="1" dirty="0" smtClean="0"/>
              <a:t>교과서 </a:t>
            </a:r>
            <a:r>
              <a:rPr lang="ko-KR" altLang="en-US" b="1" dirty="0"/>
              <a:t>쪽수 입력</a:t>
            </a:r>
            <a:endParaRPr lang="en-US" altLang="ko-KR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2906688" y="191565"/>
            <a:ext cx="4664544" cy="522287"/>
          </a:xfr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b="1" dirty="0" err="1"/>
              <a:t>활동명</a:t>
            </a:r>
            <a:r>
              <a:rPr lang="ko-KR" altLang="en-US" b="1" dirty="0"/>
              <a:t> 입력</a:t>
            </a:r>
            <a:endParaRPr lang="ko-KR" altLang="en-US" dirty="0"/>
          </a:p>
        </p:txBody>
      </p:sp>
      <p:sp>
        <p:nvSpPr>
          <p:cNvPr id="8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1698881" y="318341"/>
            <a:ext cx="983359" cy="30534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</a:t>
            </a:r>
            <a:r>
              <a:rPr lang="ko-KR" altLang="en-US" b="1" dirty="0"/>
              <a:t>단원</a:t>
            </a:r>
            <a:endParaRPr lang="en-US" altLang="ko-KR" b="1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459661" y="31590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407016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F2967-4958-4069-B78A-095DABFF99E8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A01CF-516E-47CC-A46F-5B2949A2EB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200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8.png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90261" y="2125454"/>
            <a:ext cx="7083681" cy="1194788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대각선을 알아볼까요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76709" y="3630252"/>
            <a:ext cx="6433905" cy="50405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6.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다각형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4588780" y="405170"/>
            <a:ext cx="4342949" cy="431800"/>
          </a:xfrm>
        </p:spPr>
        <p:txBody>
          <a:bodyPr/>
          <a:lstStyle/>
          <a:p>
            <a:r>
              <a:rPr lang="ko-KR" altLang="en-US" dirty="0" smtClean="0">
                <a:latin typeface="+mn-ea"/>
              </a:rPr>
              <a:t>수학 </a:t>
            </a:r>
            <a:r>
              <a:rPr lang="en-US" altLang="ko-KR" dirty="0" smtClean="0">
                <a:latin typeface="+mn-ea"/>
              </a:rPr>
              <a:t>138~139</a:t>
            </a:r>
            <a:r>
              <a:rPr lang="ko-KR" altLang="en-US" dirty="0" smtClean="0">
                <a:latin typeface="+mn-ea"/>
              </a:rPr>
              <a:t>쪽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수학 익힘 </a:t>
            </a:r>
            <a:r>
              <a:rPr lang="en-US" altLang="ko-KR" dirty="0" smtClean="0">
                <a:latin typeface="+mn-ea"/>
              </a:rPr>
              <a:t>96~97</a:t>
            </a:r>
            <a:r>
              <a:rPr lang="ko-KR" altLang="en-US" dirty="0" smtClean="0">
                <a:latin typeface="+mn-ea"/>
              </a:rPr>
              <a:t>쪽</a:t>
            </a:r>
            <a:endParaRPr lang="ko-KR" altLang="en-US" dirty="0">
              <a:latin typeface="+mn-ea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2380377" y="4196289"/>
            <a:ext cx="4357483" cy="503237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+mn-ea"/>
              </a:rPr>
              <a:t>4</a:t>
            </a:r>
            <a:r>
              <a:rPr lang="ko-KR" altLang="en-US" dirty="0" err="1" smtClean="0">
                <a:latin typeface="+mn-ea"/>
              </a:rPr>
              <a:t>차시</a:t>
            </a:r>
            <a:endParaRPr lang="ko-KR" altLang="en-US" dirty="0">
              <a:latin typeface="+mn-ea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>
          <a:xfrm>
            <a:off x="2280169" y="183184"/>
            <a:ext cx="864096" cy="360040"/>
          </a:xfrm>
        </p:spPr>
        <p:txBody>
          <a:bodyPr/>
          <a:lstStyle/>
          <a:p>
            <a:r>
              <a:rPr lang="en-US" altLang="ko-KR" dirty="0" smtClean="0">
                <a:latin typeface="+mn-ea"/>
              </a:rPr>
              <a:t>4-2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483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4332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다음 시간에 배울 내용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6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1FCA94CA-D9D2-43ED-8AF3-D22D8BD18F58}"/>
              </a:ext>
            </a:extLst>
          </p:cNvPr>
          <p:cNvSpPr/>
          <p:nvPr/>
        </p:nvSpPr>
        <p:spPr>
          <a:xfrm>
            <a:off x="1151620" y="2350500"/>
            <a:ext cx="6840760" cy="1512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모양 만들기와 모양 채우기를 해 볼까요</a:t>
            </a:r>
            <a:endParaRPr lang="ko-KR" altLang="en-US" sz="4000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313335" y="3871972"/>
            <a:ext cx="6517331" cy="486424"/>
            <a:chOff x="1444393" y="3950688"/>
            <a:chExt cx="6517331" cy="486424"/>
          </a:xfrm>
        </p:grpSpPr>
        <p:sp>
          <p:nvSpPr>
            <p:cNvPr id="12" name="모서리가 둥근 직사각형 17">
              <a:extLst>
                <a:ext uri="{FF2B5EF4-FFF2-40B4-BE49-F238E27FC236}">
                  <a16:creationId xmlns="" xmlns:a16="http://schemas.microsoft.com/office/drawing/2014/main" id="{A5488570-1D1D-4381-BC8B-C477C2E6344D}"/>
                </a:ext>
              </a:extLst>
            </p:cNvPr>
            <p:cNvSpPr/>
            <p:nvPr/>
          </p:nvSpPr>
          <p:spPr>
            <a:xfrm>
              <a:off x="2944881" y="3950688"/>
              <a:ext cx="1771135" cy="486424"/>
            </a:xfrm>
            <a:prstGeom prst="roundRect">
              <a:avLst>
                <a:gd name="adj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rgbClr val="333333"/>
                  </a:solidFill>
                </a:rPr>
                <a:t>140~143</a:t>
              </a:r>
              <a:r>
                <a:rPr lang="ko-KR" altLang="en-US" sz="2400" b="1" dirty="0" smtClean="0">
                  <a:solidFill>
                    <a:srgbClr val="333333"/>
                  </a:solidFill>
                </a:rPr>
                <a:t>쪽  </a:t>
              </a:r>
              <a:endParaRPr lang="ko-KR" altLang="en-US" sz="2400" b="1" dirty="0">
                <a:solidFill>
                  <a:srgbClr val="333333"/>
                </a:solidFill>
              </a:endParaRPr>
            </a:p>
          </p:txBody>
        </p:sp>
        <p:sp>
          <p:nvSpPr>
            <p:cNvPr id="13" name="모서리가 둥근 직사각형 19">
              <a:extLst>
                <a:ext uri="{FF2B5EF4-FFF2-40B4-BE49-F238E27FC236}">
                  <a16:creationId xmlns="" xmlns:a16="http://schemas.microsoft.com/office/drawing/2014/main" id="{036D1AF4-D0D5-4727-8147-5B731CA8B535}"/>
                </a:ext>
              </a:extLst>
            </p:cNvPr>
            <p:cNvSpPr/>
            <p:nvPr/>
          </p:nvSpPr>
          <p:spPr>
            <a:xfrm>
              <a:off x="1444393" y="3950688"/>
              <a:ext cx="1500488" cy="486424"/>
            </a:xfrm>
            <a:prstGeom prst="roundRect">
              <a:avLst>
                <a:gd name="adj" fmla="val 0"/>
              </a:avLst>
            </a:prstGeom>
            <a:solidFill>
              <a:srgbClr val="F57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/>
                <a:t>교과서</a:t>
              </a:r>
            </a:p>
          </p:txBody>
        </p:sp>
        <p:sp>
          <p:nvSpPr>
            <p:cNvPr id="14" name="모서리가 둥근 직사각형 13">
              <a:extLst>
                <a:ext uri="{FF2B5EF4-FFF2-40B4-BE49-F238E27FC236}">
                  <a16:creationId xmlns="" xmlns:a16="http://schemas.microsoft.com/office/drawing/2014/main" id="{24DDD09A-E730-47C3-8506-399DE942E47E}"/>
                </a:ext>
              </a:extLst>
            </p:cNvPr>
            <p:cNvSpPr/>
            <p:nvPr/>
          </p:nvSpPr>
          <p:spPr>
            <a:xfrm>
              <a:off x="6516216" y="3950688"/>
              <a:ext cx="1445508" cy="486424"/>
            </a:xfrm>
            <a:prstGeom prst="roundRect">
              <a:avLst>
                <a:gd name="adj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rgbClr val="333333"/>
                  </a:solidFill>
                </a:rPr>
                <a:t>98~99</a:t>
              </a:r>
              <a:r>
                <a:rPr lang="ko-KR" altLang="en-US" sz="2400" b="1" dirty="0" smtClean="0">
                  <a:solidFill>
                    <a:srgbClr val="333333"/>
                  </a:solidFill>
                </a:rPr>
                <a:t>쪽  </a:t>
              </a:r>
              <a:endParaRPr lang="ko-KR" altLang="en-US" sz="2400" b="1" dirty="0">
                <a:solidFill>
                  <a:srgbClr val="333333"/>
                </a:solidFill>
              </a:endParaRPr>
            </a:p>
          </p:txBody>
        </p:sp>
        <p:sp>
          <p:nvSpPr>
            <p:cNvPr id="15" name="모서리가 둥근 직사각형 19">
              <a:extLst>
                <a:ext uri="{FF2B5EF4-FFF2-40B4-BE49-F238E27FC236}">
                  <a16:creationId xmlns="" xmlns:a16="http://schemas.microsoft.com/office/drawing/2014/main" id="{60AE1652-5137-4785-9307-BAF1A84A9179}"/>
                </a:ext>
              </a:extLst>
            </p:cNvPr>
            <p:cNvSpPr/>
            <p:nvPr/>
          </p:nvSpPr>
          <p:spPr>
            <a:xfrm>
              <a:off x="4716016" y="3950688"/>
              <a:ext cx="1800200" cy="486424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/>
                <a:t>수학 익힘</a:t>
              </a:r>
            </a:p>
          </p:txBody>
        </p:sp>
      </p:grpSp>
      <p:sp>
        <p:nvSpPr>
          <p:cNvPr id="17" name="모서리가 둥근 직사각형 16"/>
          <p:cNvSpPr/>
          <p:nvPr/>
        </p:nvSpPr>
        <p:spPr>
          <a:xfrm>
            <a:off x="3572823" y="5315862"/>
            <a:ext cx="3816424" cy="288032"/>
          </a:xfrm>
          <a:prstGeom prst="round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모양 </a:t>
            </a:r>
            <a:r>
              <a:rPr lang="ko-KR" altLang="en-US" b="1" dirty="0" smtClean="0"/>
              <a:t>조각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붙임딱지</a:t>
            </a:r>
            <a:endParaRPr lang="ko-KR" altLang="en-US" b="1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7317239" y="5315862"/>
            <a:ext cx="1241751" cy="288925"/>
          </a:xfrm>
          <a:prstGeom prst="roundRect">
            <a:avLst/>
          </a:prstGeom>
          <a:solidFill>
            <a:srgbClr val="FF9999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준비물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3383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0204" y="241769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배울 내용 살펴보기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5621" y="334755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6</a:t>
            </a:r>
            <a:r>
              <a:rPr lang="ko-KR" altLang="en-US" spc="0" dirty="0" smtClean="0"/>
              <a:t>단원      </a:t>
            </a:r>
            <a:endParaRPr lang="ko-KR" altLang="en-US" spc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1F5D0BC-6D7F-4B00-B009-63718ADEFEAB}"/>
              </a:ext>
            </a:extLst>
          </p:cNvPr>
          <p:cNvSpPr txBox="1"/>
          <p:nvPr/>
        </p:nvSpPr>
        <p:spPr>
          <a:xfrm>
            <a:off x="982405" y="2098636"/>
            <a:ext cx="78853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대각선의 뜻을 알고 그을 수 있습니다</a:t>
            </a:r>
            <a:r>
              <a:rPr lang="en-US" altLang="ko-KR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" name="Picture 15" descr="C:\Users\천재교육\Desktop\피피티 배포용\기호\point_01.png">
            <a:extLst>
              <a:ext uri="{FF2B5EF4-FFF2-40B4-BE49-F238E27FC236}">
                <a16:creationId xmlns:a16="http://schemas.microsoft.com/office/drawing/2014/main" xmlns="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2347266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1F5D0BC-6D7F-4B00-B009-63718ADEFEAB}"/>
              </a:ext>
            </a:extLst>
          </p:cNvPr>
          <p:cNvSpPr txBox="1"/>
          <p:nvPr/>
        </p:nvSpPr>
        <p:spPr>
          <a:xfrm>
            <a:off x="985487" y="3090731"/>
            <a:ext cx="77415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대각선의 성질을 말할 수 있습니다</a:t>
            </a:r>
            <a:r>
              <a:rPr lang="en-US" altLang="ko-KR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0" name="Picture 15" descr="C:\Users\천재교육\Desktop\피피티 배포용\기호\point_01.png">
            <a:extLst>
              <a:ext uri="{FF2B5EF4-FFF2-40B4-BE49-F238E27FC236}">
                <a16:creationId xmlns:a16="http://schemas.microsoft.com/office/drawing/2014/main" xmlns="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3315848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그룹 35"/>
          <p:cNvGrpSpPr/>
          <p:nvPr/>
        </p:nvGrpSpPr>
        <p:grpSpPr>
          <a:xfrm>
            <a:off x="611469" y="2110465"/>
            <a:ext cx="8082601" cy="799886"/>
            <a:chOff x="-664427" y="4578293"/>
            <a:chExt cx="8161342" cy="799886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-664427" y="4578293"/>
              <a:ext cx="8161342" cy="79988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211137" y="4803074"/>
              <a:ext cx="323850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그룹 28"/>
          <p:cNvGrpSpPr/>
          <p:nvPr/>
        </p:nvGrpSpPr>
        <p:grpSpPr>
          <a:xfrm>
            <a:off x="611469" y="3095274"/>
            <a:ext cx="8082601" cy="799886"/>
            <a:chOff x="-664427" y="4578293"/>
            <a:chExt cx="8161342" cy="799886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-664427" y="4578293"/>
              <a:ext cx="8161342" cy="79988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4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211137" y="4803074"/>
              <a:ext cx="323850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2240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6" y="24138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생각 열기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6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246CB77-09FA-48B7-92D3-3F3A7356C165}"/>
              </a:ext>
            </a:extLst>
          </p:cNvPr>
          <p:cNvSpPr txBox="1"/>
          <p:nvPr/>
        </p:nvSpPr>
        <p:spPr>
          <a:xfrm>
            <a:off x="892692" y="1262105"/>
            <a:ext cx="7560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다음 그림의 상황에 대하여 이야기해 봅시다</a:t>
            </a:r>
            <a:r>
              <a:rPr lang="en-US" altLang="ko-KR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5B42659-F80E-40A4-9DB5-222158F49A8D}"/>
              </a:ext>
            </a:extLst>
          </p:cNvPr>
          <p:cNvSpPr txBox="1"/>
          <p:nvPr/>
        </p:nvSpPr>
        <p:spPr>
          <a:xfrm>
            <a:off x="1127675" y="6017885"/>
            <a:ext cx="7577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두 선분을 뭐라고 부르면 좋을지 말해 보세요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730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138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96~97</a:t>
            </a:r>
            <a:r>
              <a:rPr lang="ko-KR" altLang="en-US" dirty="0" smtClean="0"/>
              <a:t>쪽          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1" y="1345761"/>
            <a:ext cx="528099" cy="37331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993390" y="6188918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0" t="12225" r="13542" b="22213"/>
          <a:stretch/>
        </p:blipFill>
        <p:spPr>
          <a:xfrm>
            <a:off x="1723595" y="2682877"/>
            <a:ext cx="5338119" cy="3163330"/>
          </a:xfrm>
          <a:prstGeom prst="rect">
            <a:avLst/>
          </a:prstGeom>
        </p:spPr>
      </p:pic>
      <p:sp>
        <p:nvSpPr>
          <p:cNvPr id="12" name="말풍선: 사각형 8">
            <a:extLst>
              <a:ext uri="{FF2B5EF4-FFF2-40B4-BE49-F238E27FC236}">
                <a16:creationId xmlns:lc="http://schemas.openxmlformats.org/drawingml/2006/lockedCanvas" xmlns:a16="http://schemas.microsoft.com/office/drawing/2014/main" xmlns="" id="{EE1EB0BA-0574-4364-A196-753D9952DBF4}"/>
              </a:ext>
            </a:extLst>
          </p:cNvPr>
          <p:cNvSpPr/>
          <p:nvPr/>
        </p:nvSpPr>
        <p:spPr>
          <a:xfrm flipH="1">
            <a:off x="480656" y="2017913"/>
            <a:ext cx="2602555" cy="1230788"/>
          </a:xfrm>
          <a:prstGeom prst="wedgeRoundRectCallout">
            <a:avLst>
              <a:gd name="adj1" fmla="val -38117"/>
              <a:gd name="adj2" fmla="val 102403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r>
              <a:rPr lang="ko-KR" altLang="en-US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개의 점을 모두 이었더니 사각형이 만들어졌어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</a:t>
            </a:r>
            <a:endParaRPr lang="en-US" altLang="ko-KR" sz="2400" b="1" dirty="0" smtClean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말풍선: 사각형 8">
            <a:extLst>
              <a:ext uri="{FF2B5EF4-FFF2-40B4-BE49-F238E27FC236}">
                <a16:creationId xmlns:lc="http://schemas.openxmlformats.org/drawingml/2006/lockedCanvas" xmlns:a16="http://schemas.microsoft.com/office/drawing/2014/main" xmlns="" id="{EE1EB0BA-0574-4364-A196-753D9952DBF4}"/>
              </a:ext>
            </a:extLst>
          </p:cNvPr>
          <p:cNvSpPr/>
          <p:nvPr/>
        </p:nvSpPr>
        <p:spPr>
          <a:xfrm flipH="1">
            <a:off x="3237142" y="1936188"/>
            <a:ext cx="1724252" cy="1184119"/>
          </a:xfrm>
          <a:prstGeom prst="wedgeRoundRectCallout">
            <a:avLst>
              <a:gd name="adj1" fmla="val -46491"/>
              <a:gd name="adj2" fmla="val 129001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아니야</a:t>
            </a:r>
            <a:r>
              <a:rPr lang="en-US" altLang="ko-KR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선분 </a:t>
            </a:r>
            <a:r>
              <a:rPr lang="en-US" altLang="ko-KR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개가 빠졌잖아</a:t>
            </a:r>
            <a:r>
              <a:rPr lang="en-US" altLang="ko-KR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8" name="말풍선: 사각형 8">
            <a:extLst>
              <a:ext uri="{FF2B5EF4-FFF2-40B4-BE49-F238E27FC236}">
                <a16:creationId xmlns:lc="http://schemas.openxmlformats.org/drawingml/2006/lockedCanvas" xmlns:a16="http://schemas.microsoft.com/office/drawing/2014/main" xmlns="" id="{EE1EB0BA-0574-4364-A196-753D9952DBF4}"/>
              </a:ext>
            </a:extLst>
          </p:cNvPr>
          <p:cNvSpPr/>
          <p:nvPr/>
        </p:nvSpPr>
        <p:spPr>
          <a:xfrm flipH="1">
            <a:off x="6474941" y="1936188"/>
            <a:ext cx="2230231" cy="1996194"/>
          </a:xfrm>
          <a:prstGeom prst="wedgeRoundRectCallout">
            <a:avLst>
              <a:gd name="adj1" fmla="val 44096"/>
              <a:gd name="adj2" fmla="val 68181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두 선분은 사각형의 변이 아닌데</a:t>
            </a:r>
            <a:r>
              <a:rPr lang="en-US" altLang="ko-KR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……. </a:t>
            </a:r>
            <a:r>
              <a:rPr lang="ko-KR" altLang="en-US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뭐라고 부르면 좋을까</a:t>
            </a:r>
            <a:r>
              <a:rPr lang="en-US" altLang="ko-KR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36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6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138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96~97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15" y="1364279"/>
            <a:ext cx="568672" cy="59956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B18EB23-A189-44F8-BF76-ED229445BAD5}"/>
              </a:ext>
            </a:extLst>
          </p:cNvPr>
          <p:cNvSpPr txBox="1"/>
          <p:nvPr/>
        </p:nvSpPr>
        <p:spPr>
          <a:xfrm>
            <a:off x="1050638" y="1472342"/>
            <a:ext cx="77954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주어진 다각형에           와 같이 이웃하지 않는 두 </a:t>
            </a:r>
            <a:r>
              <a:rPr lang="ko-KR" altLang="en-US" sz="3200" spc="-15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꼭짓점을</a:t>
            </a:r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이어 봅시다</a:t>
            </a:r>
            <a:r>
              <a:rPr lang="en-US" altLang="ko-KR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149" y="1507877"/>
            <a:ext cx="796776" cy="46373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306" y="2565490"/>
            <a:ext cx="6735557" cy="1921444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45" y="4527735"/>
            <a:ext cx="8194423" cy="600751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81" y="6265522"/>
            <a:ext cx="8148443" cy="292144"/>
          </a:xfrm>
          <a:prstGeom prst="rect">
            <a:avLst/>
          </a:prstGeom>
        </p:spPr>
      </p:pic>
      <p:sp>
        <p:nvSpPr>
          <p:cNvPr id="104" name="직사각형 103"/>
          <p:cNvSpPr/>
          <p:nvPr/>
        </p:nvSpPr>
        <p:spPr>
          <a:xfrm>
            <a:off x="1008387" y="5024392"/>
            <a:ext cx="47498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다각형에서 선분 </a:t>
            </a:r>
            <a:r>
              <a:rPr lang="ko-KR" altLang="en-US" sz="2400" b="1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ㄱㄷ</a:t>
            </a:r>
            <a:r>
              <a:rPr lang="en-US" altLang="ko-KR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400" b="1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선분ㄴㄹ과</a:t>
            </a:r>
            <a:r>
              <a:rPr lang="ko-KR" altLang="en-US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같이 서로 이웃하지 않는 두 </a:t>
            </a:r>
            <a:r>
              <a:rPr lang="ko-KR" altLang="en-US" sz="2400" b="1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꼭짓점을</a:t>
            </a:r>
            <a:r>
              <a:rPr lang="ko-KR" altLang="en-US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이은 선분을 </a:t>
            </a:r>
            <a:r>
              <a:rPr lang="ko-KR" altLang="en-US" sz="2400" b="1" dirty="0" smtClean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대각선</a:t>
            </a:r>
            <a:r>
              <a:rPr lang="ko-KR" altLang="en-US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이라고 합니다</a:t>
            </a:r>
            <a:r>
              <a:rPr lang="en-US" altLang="ko-KR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40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6692" y="5004421"/>
            <a:ext cx="2369498" cy="138516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8789" y="3145685"/>
            <a:ext cx="4372834" cy="101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7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6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139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96~97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2B18EB23-A189-44F8-BF76-ED229445BAD5}"/>
              </a:ext>
            </a:extLst>
          </p:cNvPr>
          <p:cNvSpPr txBox="1"/>
          <p:nvPr/>
        </p:nvSpPr>
        <p:spPr>
          <a:xfrm>
            <a:off x="1050638" y="1472342"/>
            <a:ext cx="7795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다각형의 대각선을 모두 그어 봅시다</a:t>
            </a:r>
            <a:r>
              <a:rPr lang="en-US" altLang="ko-KR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22" name="그림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04" y="1341058"/>
            <a:ext cx="600719" cy="6360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384" y="2987515"/>
            <a:ext cx="6244281" cy="15255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384" y="2987515"/>
            <a:ext cx="6244281" cy="153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5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6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139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96~97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B18EB23-A189-44F8-BF76-ED229445BAD5}"/>
              </a:ext>
            </a:extLst>
          </p:cNvPr>
          <p:cNvSpPr txBox="1"/>
          <p:nvPr/>
        </p:nvSpPr>
        <p:spPr>
          <a:xfrm>
            <a:off x="1050638" y="1472342"/>
            <a:ext cx="7795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사각형에서 두 대각선을 긋고 살펴봅시다</a:t>
            </a:r>
            <a:r>
              <a:rPr lang="en-US" altLang="ko-KR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45" y="1376690"/>
            <a:ext cx="579194" cy="61189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757" y="2251140"/>
            <a:ext cx="5168930" cy="122398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519" y="2257773"/>
            <a:ext cx="5168930" cy="12173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3589" y="4209535"/>
            <a:ext cx="6775190" cy="23477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5B42659-F80E-40A4-9DB5-222158F49A8D}"/>
              </a:ext>
            </a:extLst>
          </p:cNvPr>
          <p:cNvSpPr txBox="1"/>
          <p:nvPr/>
        </p:nvSpPr>
        <p:spPr>
          <a:xfrm>
            <a:off x="1292435" y="3612437"/>
            <a:ext cx="7577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다음 표를 완성해 보세요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8150" y="3783470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6728" y="5408141"/>
            <a:ext cx="327717" cy="30755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9182" y="5795319"/>
            <a:ext cx="327717" cy="30755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5658" y="5408141"/>
            <a:ext cx="337110" cy="33671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1122" y="5764259"/>
            <a:ext cx="337110" cy="33671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1122" y="6149544"/>
            <a:ext cx="337110" cy="33671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5658" y="6161735"/>
            <a:ext cx="337110" cy="336717"/>
          </a:xfrm>
          <a:prstGeom prst="rect">
            <a:avLst/>
          </a:prstGeom>
        </p:spPr>
      </p:pic>
      <p:pic>
        <p:nvPicPr>
          <p:cNvPr id="24" name="Picture 16" descr="C:\Users\천재교육\Desktop\피피티 배포용\기호\point_02.png">
            <a:extLst>
              <a:ext uri="{FF2B5EF4-FFF2-40B4-BE49-F238E27FC236}">
                <a16:creationId xmlns:a16="http://schemas.microsoft.com/office/drawing/2014/main" xmlns="" id="{C547106C-8614-405A-B663-5B77B074E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810" y="5402835"/>
            <a:ext cx="323850" cy="32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6" descr="C:\Users\천재교육\Desktop\피피티 배포용\기호\point_02.png">
            <a:extLst>
              <a:ext uri="{FF2B5EF4-FFF2-40B4-BE49-F238E27FC236}">
                <a16:creationId xmlns:a16="http://schemas.microsoft.com/office/drawing/2014/main" xmlns="" id="{C547106C-8614-405A-B663-5B77B074E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287" y="5399358"/>
            <a:ext cx="323850" cy="32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6" descr="C:\Users\천재교육\Desktop\피피티 배포용\기호\point_02.png">
            <a:extLst>
              <a:ext uri="{FF2B5EF4-FFF2-40B4-BE49-F238E27FC236}">
                <a16:creationId xmlns:a16="http://schemas.microsoft.com/office/drawing/2014/main" xmlns="" id="{C547106C-8614-405A-B663-5B77B074E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810" y="5778661"/>
            <a:ext cx="323850" cy="32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6" descr="C:\Users\천재교육\Desktop\피피티 배포용\기호\point_02.png">
            <a:extLst>
              <a:ext uri="{FF2B5EF4-FFF2-40B4-BE49-F238E27FC236}">
                <a16:creationId xmlns:a16="http://schemas.microsoft.com/office/drawing/2014/main" xmlns="" id="{C547106C-8614-405A-B663-5B77B074E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287" y="5775184"/>
            <a:ext cx="323850" cy="32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6" descr="C:\Users\천재교육\Desktop\피피티 배포용\기호\point_02.png">
            <a:extLst>
              <a:ext uri="{FF2B5EF4-FFF2-40B4-BE49-F238E27FC236}">
                <a16:creationId xmlns:a16="http://schemas.microsoft.com/office/drawing/2014/main" xmlns="" id="{C547106C-8614-405A-B663-5B77B074E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810" y="6161916"/>
            <a:ext cx="323850" cy="32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6" descr="C:\Users\천재교육\Desktop\피피티 배포용\기호\point_02.png">
            <a:extLst>
              <a:ext uri="{FF2B5EF4-FFF2-40B4-BE49-F238E27FC236}">
                <a16:creationId xmlns:a16="http://schemas.microsoft.com/office/drawing/2014/main" xmlns="" id="{C547106C-8614-405A-B663-5B77B074E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287" y="6158439"/>
            <a:ext cx="323850" cy="32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19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68">
            <a:extLst>
              <a:ext uri="{FF2B5EF4-FFF2-40B4-BE49-F238E27FC236}">
                <a16:creationId xmlns="" xmlns:a16="http://schemas.microsoft.com/office/drawing/2014/main" id="{D2695FEE-2180-489A-97F3-7D18D4DFA36F}"/>
              </a:ext>
            </a:extLst>
          </p:cNvPr>
          <p:cNvSpPr/>
          <p:nvPr/>
        </p:nvSpPr>
        <p:spPr>
          <a:xfrm>
            <a:off x="529729" y="2034515"/>
            <a:ext cx="8175443" cy="2065681"/>
          </a:xfrm>
          <a:prstGeom prst="roundRect">
            <a:avLst>
              <a:gd name="adj" fmla="val 4837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6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016" y="2139271"/>
            <a:ext cx="5358888" cy="1907241"/>
          </a:xfrm>
          <a:prstGeom prst="rect">
            <a:avLst/>
          </a:prstGeom>
        </p:spPr>
      </p:pic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139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96~97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5B42659-F80E-40A4-9DB5-222158F49A8D}"/>
              </a:ext>
            </a:extLst>
          </p:cNvPr>
          <p:cNvSpPr txBox="1"/>
          <p:nvPr/>
        </p:nvSpPr>
        <p:spPr>
          <a:xfrm>
            <a:off x="1292434" y="4167885"/>
            <a:ext cx="7577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알게 된 점을 말해 보세요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8149" y="4338918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1357607" y="4768845"/>
            <a:ext cx="7289641" cy="20090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마름모는 대각선이 서로 수직으로 만납니다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algn="just"/>
            <a:r>
              <a:rPr lang="ko-KR" altLang="en-US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직사각형은 대각선의 길이가 같습니다</a:t>
            </a:r>
            <a:r>
              <a:rPr lang="en-US" altLang="ko-KR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algn="just"/>
            <a:r>
              <a:rPr lang="ko-KR" altLang="en-US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정사각형은 대각선이 서로 수직으로 만나고 대각선의 길이가 같습니다</a:t>
            </a:r>
            <a:r>
              <a:rPr lang="en-US" altLang="ko-KR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1370111" y="4768845"/>
            <a:ext cx="7277137" cy="2009060"/>
            <a:chOff x="4354542" y="5789551"/>
            <a:chExt cx="7277137" cy="2396443"/>
          </a:xfrm>
        </p:grpSpPr>
        <p:sp>
          <p:nvSpPr>
            <p:cNvPr id="44" name="모서리가 둥근 직사각형 43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4354542" y="5789551"/>
              <a:ext cx="7277137" cy="2396443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5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1185" y="6794488"/>
              <a:ext cx="323850" cy="38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B18EB23-A189-44F8-BF76-ED229445BAD5}"/>
              </a:ext>
            </a:extLst>
          </p:cNvPr>
          <p:cNvSpPr txBox="1"/>
          <p:nvPr/>
        </p:nvSpPr>
        <p:spPr>
          <a:xfrm>
            <a:off x="1050638" y="1472342"/>
            <a:ext cx="7795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사각형에서 두 대각선을 긋고 살펴봅시다</a:t>
            </a:r>
            <a:r>
              <a:rPr lang="en-US" altLang="ko-KR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45" y="1376690"/>
            <a:ext cx="579194" cy="61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03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91031" y="243287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배운 내용 정리하기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6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1F5D0BC-6D7F-4B00-B009-63718ADEFEAB}"/>
              </a:ext>
            </a:extLst>
          </p:cNvPr>
          <p:cNvSpPr txBox="1"/>
          <p:nvPr/>
        </p:nvSpPr>
        <p:spPr>
          <a:xfrm>
            <a:off x="982405" y="2004365"/>
            <a:ext cx="78853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대각선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다각형에서 선분 </a:t>
            </a:r>
            <a:r>
              <a:rPr lang="ko-KR" altLang="en-US" sz="28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ㄱㄷ</a:t>
            </a:r>
            <a:r>
              <a:rPr lang="en-US" altLang="ko-KR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선분 </a:t>
            </a:r>
            <a:r>
              <a:rPr lang="ko-KR" altLang="en-US" sz="2800" b="1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ㄴㄹ과</a:t>
            </a:r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같이 서로 이웃하지 않는 두 </a:t>
            </a:r>
            <a:r>
              <a:rPr lang="ko-KR" altLang="en-US" sz="28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꼭짓점을</a:t>
            </a:r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이은 </a:t>
            </a:r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선분</a:t>
            </a:r>
            <a:endParaRPr lang="ko-KR" altLang="en-US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" name="Picture 15" descr="C:\Users\천재교육\Desktop\피피티 배포용\기호\point_01.png">
            <a:extLst>
              <a:ext uri="{FF2B5EF4-FFF2-40B4-BE49-F238E27FC236}">
                <a16:creationId xmlns:a16="http://schemas.microsoft.com/office/drawing/2014/main" xmlns="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2121187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031" y="3337607"/>
            <a:ext cx="389572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7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3469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확인하기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6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6116" y="12644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139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96~97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678530" y="1405178"/>
            <a:ext cx="397816" cy="479273"/>
          </a:xfrm>
          <a:prstGeom prst="rect">
            <a:avLst/>
          </a:prstGeom>
          <a:noFill/>
        </p:spPr>
        <p:txBody>
          <a:bodyPr wrap="none" lIns="108878" tIns="54439" rIns="108878" bIns="54439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91" name="그룹 90"/>
          <p:cNvGrpSpPr/>
          <p:nvPr/>
        </p:nvGrpSpPr>
        <p:grpSpPr>
          <a:xfrm>
            <a:off x="319202" y="1391775"/>
            <a:ext cx="1030983" cy="729628"/>
            <a:chOff x="332607" y="4477918"/>
            <a:chExt cx="871755" cy="616942"/>
          </a:xfrm>
        </p:grpSpPr>
        <p:pic>
          <p:nvPicPr>
            <p:cNvPr id="9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607" y="4477918"/>
              <a:ext cx="871755" cy="5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" name="TextBox 92"/>
            <p:cNvSpPr txBox="1"/>
            <p:nvPr/>
          </p:nvSpPr>
          <p:spPr>
            <a:xfrm>
              <a:off x="571218" y="4626422"/>
              <a:ext cx="358105" cy="468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</a:t>
              </a:r>
              <a:endParaRPr lang="ko-KR" altLang="en-US" sz="3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1F871BB5-AA23-4801-9197-D919BD223992}"/>
              </a:ext>
            </a:extLst>
          </p:cNvPr>
          <p:cNvSpPr txBox="1"/>
          <p:nvPr/>
        </p:nvSpPr>
        <p:spPr>
          <a:xfrm>
            <a:off x="1330102" y="1390960"/>
            <a:ext cx="7261963" cy="602384"/>
          </a:xfrm>
          <a:prstGeom prst="rect">
            <a:avLst/>
          </a:prstGeom>
          <a:noFill/>
        </p:spPr>
        <p:txBody>
          <a:bodyPr wrap="square" lIns="108878" tIns="54439" rIns="108878" bIns="54439" rtlCol="0">
            <a:spAutoFit/>
          </a:bodyPr>
          <a:lstStyle/>
          <a:p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정육각형의 대각선을 모두 그어 보세요</a:t>
            </a:r>
            <a:r>
              <a:rPr lang="en-US" altLang="ko-KR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954" y="2570207"/>
            <a:ext cx="3628312" cy="32704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954" y="2570208"/>
            <a:ext cx="3628312" cy="327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6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1400</TotalTime>
  <Words>275</Words>
  <PresentationFormat>화면 슬라이드 쇼(4:3)</PresentationFormat>
  <Paragraphs>57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맑은 고딕</vt:lpstr>
      <vt:lpstr>나눔스퀘어라운드 ExtraBold</vt:lpstr>
      <vt:lpstr>Wingdings</vt:lpstr>
      <vt:lpstr>Arial</vt:lpstr>
      <vt:lpstr>나눔스퀘어라운드 Bold</vt:lpstr>
      <vt:lpstr>Office 테마</vt:lpstr>
      <vt:lpstr>대각선을 알아볼까요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Printed>2020-10-02T06:00:39Z</cp:lastPrinted>
  <dcterms:created xsi:type="dcterms:W3CDTF">2020-08-03T17:24:52Z</dcterms:created>
  <dcterms:modified xsi:type="dcterms:W3CDTF">2020-11-16T08:00:19Z</dcterms:modified>
</cp:coreProperties>
</file>